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44"/>
  </p:notesMasterIdLst>
  <p:sldIdLst>
    <p:sldId id="260" r:id="rId3"/>
    <p:sldId id="262" r:id="rId4"/>
    <p:sldId id="263" r:id="rId5"/>
    <p:sldId id="264" r:id="rId6"/>
    <p:sldId id="265" r:id="rId7"/>
    <p:sldId id="273" r:id="rId8"/>
    <p:sldId id="286" r:id="rId9"/>
    <p:sldId id="268" r:id="rId10"/>
    <p:sldId id="270" r:id="rId11"/>
    <p:sldId id="285" r:id="rId12"/>
    <p:sldId id="282" r:id="rId13"/>
    <p:sldId id="269" r:id="rId14"/>
    <p:sldId id="271" r:id="rId15"/>
    <p:sldId id="272" r:id="rId16"/>
    <p:sldId id="283" r:id="rId17"/>
    <p:sldId id="274" r:id="rId18"/>
    <p:sldId id="279" r:id="rId19"/>
    <p:sldId id="287" r:id="rId20"/>
    <p:sldId id="289" r:id="rId21"/>
    <p:sldId id="290" r:id="rId22"/>
    <p:sldId id="291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280" r:id="rId38"/>
    <p:sldId id="278" r:id="rId39"/>
    <p:sldId id="309" r:id="rId40"/>
    <p:sldId id="281" r:id="rId41"/>
    <p:sldId id="308" r:id="rId42"/>
    <p:sldId id="30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80008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F3C006-7652-7142-8BB6-568EA3F15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05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880CB13-37F4-1D47-BEED-82F78B3ACB3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3641E3F-DC87-9640-B86F-5CBE27516464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608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B109318-65F3-7B4F-A3EB-4998516D66F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9997CB8-42EE-964C-8BB5-2849F3B78C4F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A85DBA-25BF-E94C-BC80-291FDAAF26B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F4794EF-2252-824A-AFB0-DC36E824293E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5C5B034-B30F-1745-B4D5-EAA770385B4C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84B49AC-5EDB-9B46-9426-895132FF25A9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1FDD0CE-21F0-CA47-86D2-073AB543D0D7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767B1B6-0121-974B-AAEB-2D0E7A799DF1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6246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4891C6F-8E71-DD49-ADF9-378D7C77130C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6451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4077534-D9E6-6146-9067-581DB8354A9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8378B1C-37A8-F042-B716-0B6394448F7A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6656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04D4F93-32F6-DF4B-87AF-E49036B38AFF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6861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EDF38BC-AD51-E14A-AD20-10220634B9A8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706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718DFE9-8DA3-5D42-B7D3-815E161CEA5E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727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E91282F-3AD5-B440-BBDE-9DBCECDF9AF2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7475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70E99BE-9400-074D-BCC7-318C36C71F79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7680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A44D375-F375-D842-A256-3F418E54E67D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7885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2F8D67D-7F90-6E40-8584-AF8D4598DECA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8089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D35EE57-31EF-274F-ABB2-A058C7BC6266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8294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E037116-4AA3-6D44-A188-48CDECF18260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8499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7CEF7FA-ABF1-E640-B993-5BCE132D453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D1B8C54-39C9-DC4A-BF1D-EA9094E8B171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8704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5871419-B552-0149-96B8-308E68B4E0F5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8909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A37CB83-E4EA-F544-9DC3-B190C5321BCE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9113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1F4FF89-E497-594E-BFEF-E9BCF804FA43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9318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E89DC5B-E5E0-6440-8B8D-D0690B897DB7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95235" name="Rectangle 1026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765A219-8C6B-9448-A40B-17C0FA55D1FA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97283" name="Rectangle 1026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E19EA71-E9A1-724F-96D0-791FA1369DF2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F7AD7B6-A9AB-6E4E-A059-8650A724971A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6ECBB96-E081-8547-B77E-EE8513F82CA9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BAC73E8-0731-F64B-A1A0-FDB4E7230E01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9A017FD-70EA-324F-A0F1-E152FBA8858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83BBE27-3371-2F48-913B-D4016FDDDAF4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10752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361CC9C-C9B1-414E-BEE7-DE30B90D9A0B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10957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789F813-6C85-1642-88EF-5E193E10B69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E693468-4233-FE4D-A5A7-7EDBE50E0EDC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F254DD1-19AE-9B4A-9985-A16C648C293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993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9AF4E1F-0ED5-904D-8F0B-929DCD0C6FA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5B90B57-FBB7-9B41-B2D3-1D639279D50B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A9643-6AF5-464C-BC61-A6FD8C646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4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AAFA2-BD6A-494D-A207-BE491BDFF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11A8D-CF95-324B-9811-95EFDD3D4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01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84018-A3C0-D04F-80F5-369BE71AF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45AD0-53FA-A64E-A894-0F3B114B76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4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DEB91-4164-5A40-861A-537ED4028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46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B4477-C9AD-7C4A-98D1-DB6DD3B84E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29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52719-7B9E-C247-A531-401BA9BA26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0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1BC48-323A-6848-A094-8026A2A17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68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615E4-568A-CB44-B075-B98314825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6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67D77-47D1-E746-BFF9-6E270B9408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D7B58-4D04-A54E-BE55-96AE41FCA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76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E1FBE-6D5A-3C4B-8A0A-65431F7CCC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86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65180-7989-5245-A7C0-5BEB3EEAB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67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206E7-AAFF-3B4B-940F-D96210C3B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2B3C2-B8B3-6B47-BD13-A07F4894E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4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D2FF6-47E1-CC40-8767-689CDF42F1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5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E7A97-D463-0E43-86E4-874495B9F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1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2913F-5A5A-B440-900C-256B6F33D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A9107-EFC0-3C4B-BDBF-1B8A5AFE51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4C50C-DA27-B44D-85F9-BB85A1C40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10552-A25B-0748-BE5F-2FF9E0C89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2C73-4679-184A-901B-6B4F680610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24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4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2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4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2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4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2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7AF806C-1339-2849-8363-EF5576A792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charset="0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charset="0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1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447800"/>
            <a:ext cx="6400800" cy="3962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Objectives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Define basic components of electricity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Recognize the 3 electrical classifications of materials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Compare and contrast AC vs. DC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Explain the concept of grounding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Use Ohm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 law and Watt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 law to express the relationship between current, voltage, and resistance</a:t>
            </a:r>
          </a:p>
          <a:p>
            <a:pPr algn="l" eaLnBrk="1" hangingPunct="1">
              <a:buFont typeface="Arial" charset="0"/>
              <a:buChar char="•"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685800"/>
            <a:ext cx="5257800" cy="769938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4400" b="1">
                <a:solidFill>
                  <a:schemeClr val="tx2"/>
                </a:solidFill>
                <a:latin typeface="Arial" charset="0"/>
              </a:rPr>
              <a:t>Basic Electronics 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Semi-Conductors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Have 4 valence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Materials which are neither conductors nor insulators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Common semi conductor materials are carbon, germanium and silicone.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Used in components like transistors 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Symbol for Charge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symbol for charge is Q which stands for quantity.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practical unit of charge is called the coulomb (C).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 coulomb is equal to the amount of charge of 6.25X10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18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electrons or protons stored in a dielectric.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Voltage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Potential refers to the the possibility of doing 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Any charge has the potential to do the work of attracting a similar charge or repulsing an opposite charge.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symbol for potential difference is E (for electromotive force)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practical unit of potential difference is the volt (V)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 volt is a measure of the amount of work required to move 1C of charge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Current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When a charge is forced to move because of a potential difference (voltage) current is produced.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conductors - free electrons can be forced to move with relative ease, since they require little work to be moved.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 current is charge in motion.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more electrons in motion the greater the current.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Amperes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Current indicates the intensity of the electricity in motion. The symbol for current is I (for intensity) and is measured in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amperes.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definition of current is: I = Q/T 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Where I is current in amperes, Q is charge in coulombs, and T is time in seconds.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ampere = 1 coulomb per second</a:t>
            </a:r>
          </a:p>
        </p:txBody>
      </p:sp>
      <p:pic>
        <p:nvPicPr>
          <p:cNvPr id="55299" name="Picture 4" descr="circ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8105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Resistance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Opposition to the flow of current is termed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resistance.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fact that a wire can become hot from the flow of current is evidence of resistance.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Conductors have very little resistance.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Insulators have large amounts of resistance.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Ohms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practical unit of resistance is the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ohm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designated by the Greek letter omega</a:t>
            </a:r>
            <a:r>
              <a:rPr lang="en-US">
                <a:latin typeface="ヒラギノ角ゴ Pro W3" charset="0"/>
                <a:ea typeface="ＭＳ Ｐゴシック" charset="0"/>
                <a:cs typeface="ＭＳ Ｐゴシック" charset="0"/>
              </a:rPr>
              <a:t>: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Ω</a:t>
            </a:r>
            <a:endParaRPr lang="en-US" b="1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resistor is an electronic component designed specifically to provide resistance.</a:t>
            </a:r>
          </a:p>
          <a:p>
            <a:pPr marL="609600" indent="-609600"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Closed Circuits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applications requiring the use of current, electrical components are arranged in the form of a circuit.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circuit is defined as a path for current flow.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Common Electronic Component Symbols</a:t>
            </a:r>
          </a:p>
        </p:txBody>
      </p:sp>
      <p:pic>
        <p:nvPicPr>
          <p:cNvPr id="63491" name="Picture 3" descr="Electronic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Electricity can be broken down into: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Electric Charge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Voltage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Current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Resistance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Complex Audio Circuit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5540" name="Picture 4" descr="UA 175-B schema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Open Circuits</a:t>
            </a:r>
          </a:p>
        </p:txBody>
      </p:sp>
      <p:pic>
        <p:nvPicPr>
          <p:cNvPr id="67587" name="Picture 3" descr="Open circ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1534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Circuit is a Load on the Voltage Source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circuit is where the energy of the source (battery) is carried by means of the current through the the various components.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battery is the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source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since it provides the potential energy to be used.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circuit components are the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load resistance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- they determines how much current the source will produce.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Direction of Electron Flow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direction of electron flow in our circuit is from the negative side of the battery, through the load resistance, back to the positive side of the battery.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Inside the battery, electrons move to the negative terminal due to chemical action, maintaining the potential across the leads.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Electron Flow in a Simple Circuit</a:t>
            </a:r>
          </a:p>
        </p:txBody>
      </p:sp>
      <p:pic>
        <p:nvPicPr>
          <p:cNvPr id="73731" name="Picture 3" descr="circ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8867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DC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Circuits that are powered by battery sources are termed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direct current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circuits.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is because the battery maintains the same polarity of output voltage. The plus and minus sides remain constant.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Waveform of DC Voltage</a:t>
            </a:r>
          </a:p>
        </p:txBody>
      </p:sp>
      <p:pic>
        <p:nvPicPr>
          <p:cNvPr id="77827" name="Picture 3" descr="DC 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701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Characteristics of DC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It is the flow of charges in just one direction and...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fixed polarity of the applied voltage which are characteristics of DC circuits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alternating voltage source periodically alternates or reverses in polarity.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resulting current, therefore, periodically reverses in direction.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power outlet in your home is 60 cycle ac - meaning the voltage polarity and current direction go through 60 cycles of reversal per second.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All audio signals are AC also.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Waveform of AC Voltage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3971" name="Picture 3" descr="AC 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248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Negative &amp; Positive Charges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do the effects of electricity in TV, radio, a battery, and lightening all have in common?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Basic particles of electric charge with opposite polarities.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Complex Voltage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953000"/>
            <a:ext cx="7621588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is a more realistic view of what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audio signal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voltage would look like</a:t>
            </a:r>
          </a:p>
        </p:txBody>
      </p:sp>
      <p:pic>
        <p:nvPicPr>
          <p:cNvPr id="86020" name="Picture 4" descr="Complex Wavef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2057400"/>
            <a:ext cx="3340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6425" cy="68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Comparison of DC &amp; AC</a:t>
            </a:r>
          </a:p>
        </p:txBody>
      </p:sp>
      <p:graphicFrame>
        <p:nvGraphicFramePr>
          <p:cNvPr id="151555" name="Group 3"/>
          <p:cNvGraphicFramePr>
            <a:graphicFrameLocks noGrp="1"/>
          </p:cNvGraphicFramePr>
          <p:nvPr/>
        </p:nvGraphicFramePr>
        <p:xfrm>
          <a:off x="1066800" y="1066800"/>
          <a:ext cx="6858000" cy="4911725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DC Voltage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AC Voltage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Fixed polarity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Reverses polarity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Can be steady or vary in magnitude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Varies in magnitude between reversals in polarity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Steady value cannot be stepped up or down by a transformer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Used for electrical power distribution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Electrode voltage for tube and transistor amps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I/O signal for tube and transistor amps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Easier to measure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Easier to amplify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1295400" y="6019800"/>
            <a:ext cx="6577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Heating Effects the same for both AC and DC current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Many Circuits Include both AC &amp; DC Voltages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DC circuits are usually simpler than AC circuits.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However, the principles of DC circuits also apply to AC circuits.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Impedance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Impedance is resistance to current flow in AC circuits and its symbol is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.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Impedance is also measured in ohms.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Grounding </a:t>
            </a:r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In the wiring of practical circuits one side of the voltage source is usually grounded for safety.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For 120 V - ac power lines in homes this means one side of the voltage source is connected to a metal cold water pipe.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For electronic equipment, the ground just indicates a metal chassis, which is used as a common return for connections to the source.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Common Symbols/ Names for Ground in Electric Circuits</a:t>
            </a:r>
          </a:p>
        </p:txBody>
      </p:sp>
      <p:pic>
        <p:nvPicPr>
          <p:cNvPr id="96259" name="Picture 3" descr="grounding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257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Ohm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Law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amount of current in a circuit is dependent on its resistance and the applied voltage. Specifically I = E/R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you know any two of the factors E, I, and R you can calculate the third.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Current I = E/R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Voltage E = IR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Resistance R = E/I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Current is Directly Proportional to Voltage for a Constant Resistance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0355" name="Picture 3" descr="Current Vs Volt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40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200400" y="1524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OHM</a:t>
            </a:r>
            <a:r>
              <a:rPr lang="ja-JP" alt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 LAW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Current is Inversely Proportional to Resistance for a Constant Voltage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200400" y="1524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OHM</a:t>
            </a:r>
            <a:r>
              <a:rPr lang="ja-JP" alt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 LAW</a:t>
            </a:r>
            <a:endParaRPr lang="en-US" sz="2800">
              <a:latin typeface="Arial" charset="0"/>
            </a:endParaRPr>
          </a:p>
        </p:txBody>
      </p:sp>
      <p:pic>
        <p:nvPicPr>
          <p:cNvPr id="102404" name="Picture 4" descr="0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629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 unit of electrical power is the watt.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Power is how much work is done over time.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One watt of power is equal to the work done in one second by one volt moving one coulomb of charge. Since one coulomb a second is an ampere: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Power in watts = volts x amperes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 = E x I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Electrons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smallest amount of electrical charge having the quality called negative polarity.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Electrons orbit the center of atoms.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 Power Formulas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 = E x I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 = I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 x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 = E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/ R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Conversion Factors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63844" name="Group 4"/>
          <p:cNvGraphicFramePr>
            <a:graphicFrameLocks noGrp="1"/>
          </p:cNvGraphicFramePr>
          <p:nvPr/>
        </p:nvGraphicFramePr>
        <p:xfrm>
          <a:off x="838200" y="1447800"/>
          <a:ext cx="7848600" cy="5065713"/>
        </p:xfrm>
        <a:graphic>
          <a:graphicData uri="http://schemas.openxmlformats.org/drawingml/2006/table">
            <a:tbl>
              <a:tblPr/>
              <a:tblGrid>
                <a:gridCol w="2133600"/>
                <a:gridCol w="1828800"/>
                <a:gridCol w="2032000"/>
                <a:gridCol w="18542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Relation to basic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1,000,000 or  1x10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5MΩ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5x10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Ω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1,000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1x10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18kV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18x10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Milli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.001 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1x10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-3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48 mA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48x10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-3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Micro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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.000001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1x10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-6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V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15x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-6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  <a:endParaRPr kumimoji="0" 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Protons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proton is a basic particle with positive polarity.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Protons are located in the nucleus of atoms along with neutrons, particles which have neutral polarity.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ATO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68453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Electrically, all materials fall into 1 of 3 classifications: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Conductors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Insulators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Semi-Conductors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Conductors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Have 1 valence electron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Materials in which electrons can move freely from atom to atom are called conductors.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general all metals are good conductors.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purpose of conductors is to allow electrical current to flow with minimum resistance.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Insulators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Have 8 valence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Materials in which electrons tend to stay put and do not flow easily from atom to atom are termed insulators.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Insulators are used to prevent the flow of electricity.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Insulating materials such as glass, rubber, or plastic are also called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dielectrics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, meaning they can store charges.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Dielectric materials are used in components like capacitors which must store electric charges.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54547A"/>
      </a:accent1>
      <a:accent2>
        <a:srgbClr val="00CC66"/>
      </a:accent2>
      <a:accent3>
        <a:srgbClr val="B8B8CA"/>
      </a:accent3>
      <a:accent4>
        <a:srgbClr val="C8C8C8"/>
      </a:accent4>
      <a:accent5>
        <a:srgbClr val="B3B3BE"/>
      </a:accent5>
      <a:accent6>
        <a:srgbClr val="00B95C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6600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B8AA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004E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AAB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1017D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AAABF"/>
        </a:accent5>
        <a:accent6>
          <a:srgbClr val="00B300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54547A"/>
        </a:accent1>
        <a:accent2>
          <a:srgbClr val="00CC66"/>
        </a:accent2>
        <a:accent3>
          <a:srgbClr val="B8B8CA"/>
        </a:accent3>
        <a:accent4>
          <a:srgbClr val="C8C8C8"/>
        </a:accent4>
        <a:accent5>
          <a:srgbClr val="B3B3BE"/>
        </a:accent5>
        <a:accent6>
          <a:srgbClr val="00B95C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444444"/>
        </a:accent1>
        <a:accent2>
          <a:srgbClr val="527C3A"/>
        </a:accent2>
        <a:accent3>
          <a:srgbClr val="B3B3B3"/>
        </a:accent3>
        <a:accent4>
          <a:srgbClr val="DADADA"/>
        </a:accent4>
        <a:accent5>
          <a:srgbClr val="B0B0B0"/>
        </a:accent5>
        <a:accent6>
          <a:srgbClr val="497034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414E28"/>
        </a:accent1>
        <a:accent2>
          <a:srgbClr val="7D8C70"/>
        </a:accent2>
        <a:accent3>
          <a:srgbClr val="B3B8AE"/>
        </a:accent3>
        <a:accent4>
          <a:srgbClr val="DADADA"/>
        </a:accent4>
        <a:accent5>
          <a:srgbClr val="B0B2AC"/>
        </a:accent5>
        <a:accent6>
          <a:srgbClr val="717E65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AEAA00"/>
        </a:accent1>
        <a:accent2>
          <a:srgbClr val="808000"/>
        </a:accent2>
        <a:accent3>
          <a:srgbClr val="E2E2AA"/>
        </a:accent3>
        <a:accent4>
          <a:srgbClr val="DADADA"/>
        </a:accent4>
        <a:accent5>
          <a:srgbClr val="D3D2AA"/>
        </a:accent5>
        <a:accent6>
          <a:srgbClr val="7373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C6C6C6"/>
        </a:accent1>
        <a:accent2>
          <a:srgbClr val="009900"/>
        </a:accent2>
        <a:accent3>
          <a:srgbClr val="FBFBFB"/>
        </a:accent3>
        <a:accent4>
          <a:srgbClr val="000000"/>
        </a:accent4>
        <a:accent5>
          <a:srgbClr val="DFDFDF"/>
        </a:accent5>
        <a:accent6>
          <a:srgbClr val="008A00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FacultyPowerBook:Applications:Microsoft Office X:Templates:Presentations:Designs:Fading Grid</Template>
  <TotalTime>860</TotalTime>
  <Words>1405</Words>
  <Application>Microsoft Macintosh PowerPoint</Application>
  <PresentationFormat>On-screen Show (4:3)</PresentationFormat>
  <Paragraphs>215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Times</vt:lpstr>
      <vt:lpstr>ＭＳ Ｐゴシック</vt:lpstr>
      <vt:lpstr>Arial</vt:lpstr>
      <vt:lpstr>Wingdings</vt:lpstr>
      <vt:lpstr>ヒラギノ角ゴ Pro W3</vt:lpstr>
      <vt:lpstr>Symbol</vt:lpstr>
      <vt:lpstr>Blank Presentation</vt:lpstr>
      <vt:lpstr>Fading Grid</vt:lpstr>
      <vt:lpstr>  </vt:lpstr>
      <vt:lpstr>Electricity can be broken down into:</vt:lpstr>
      <vt:lpstr>Negative &amp; Positive Charges</vt:lpstr>
      <vt:lpstr>Electrons</vt:lpstr>
      <vt:lpstr>Protons</vt:lpstr>
      <vt:lpstr>PowerPoint Presentation</vt:lpstr>
      <vt:lpstr>Electrically, all materials fall into 1 of 3 classifications:</vt:lpstr>
      <vt:lpstr>Conductors </vt:lpstr>
      <vt:lpstr>Insulators</vt:lpstr>
      <vt:lpstr>Semi-Conductors</vt:lpstr>
      <vt:lpstr>The Symbol for Charge</vt:lpstr>
      <vt:lpstr>Voltage</vt:lpstr>
      <vt:lpstr>Current</vt:lpstr>
      <vt:lpstr>Amperes</vt:lpstr>
      <vt:lpstr>1 ampere = 1 coulomb per second</vt:lpstr>
      <vt:lpstr>Resistance</vt:lpstr>
      <vt:lpstr>Ohms</vt:lpstr>
      <vt:lpstr>Closed Circuits</vt:lpstr>
      <vt:lpstr>Common Electronic Component Symbols</vt:lpstr>
      <vt:lpstr>A Complex Audio Circuit</vt:lpstr>
      <vt:lpstr>Open Circuits</vt:lpstr>
      <vt:lpstr>The Circuit is a Load on the Voltage Source</vt:lpstr>
      <vt:lpstr>Direction of Electron Flow</vt:lpstr>
      <vt:lpstr>Electron Flow in a Simple Circuit</vt:lpstr>
      <vt:lpstr>DC</vt:lpstr>
      <vt:lpstr>Waveform of DC Voltage</vt:lpstr>
      <vt:lpstr>Characteristics of DC</vt:lpstr>
      <vt:lpstr>AC</vt:lpstr>
      <vt:lpstr>Waveform of AC Voltage </vt:lpstr>
      <vt:lpstr>Complex Voltage</vt:lpstr>
      <vt:lpstr>Comparison of DC &amp; AC</vt:lpstr>
      <vt:lpstr>Many Circuits Include both AC &amp; DC Voltages</vt:lpstr>
      <vt:lpstr>Impedance</vt:lpstr>
      <vt:lpstr>Grounding </vt:lpstr>
      <vt:lpstr>Common Symbols/ Names for Ground in Electric Circuits</vt:lpstr>
      <vt:lpstr>Ohm’s Law</vt:lpstr>
      <vt:lpstr>Current is Directly Proportional to Voltage for a Constant Resistance</vt:lpstr>
      <vt:lpstr>Current is Inversely Proportional to Resistance for a Constant Voltage</vt:lpstr>
      <vt:lpstr>Power</vt:lpstr>
      <vt:lpstr>3 Power Formulas</vt:lpstr>
      <vt:lpstr>Conversion Factors</vt:lpstr>
    </vt:vector>
  </TitlesOfParts>
  <Company>Drexel U.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&amp; Imaging</dc:creator>
  <cp:lastModifiedBy>ava user</cp:lastModifiedBy>
  <cp:revision>74</cp:revision>
  <dcterms:created xsi:type="dcterms:W3CDTF">2004-05-08T01:15:33Z</dcterms:created>
  <dcterms:modified xsi:type="dcterms:W3CDTF">2014-09-25T00:12:33Z</dcterms:modified>
</cp:coreProperties>
</file>